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1320" r:id="rId3"/>
    <p:sldId id="1333" r:id="rId4"/>
    <p:sldId id="1341" r:id="rId5"/>
    <p:sldId id="1345" r:id="rId6"/>
    <p:sldId id="1351" r:id="rId7"/>
    <p:sldId id="1322" r:id="rId8"/>
    <p:sldId id="1301" r:id="rId9"/>
    <p:sldId id="986" r:id="rId10"/>
    <p:sldId id="984" r:id="rId11"/>
    <p:sldId id="1337" r:id="rId12"/>
    <p:sldId id="1343" r:id="rId13"/>
    <p:sldId id="1344" r:id="rId14"/>
    <p:sldId id="1288" r:id="rId15"/>
    <p:sldId id="334" r:id="rId16"/>
    <p:sldId id="671" r:id="rId17"/>
    <p:sldId id="338" r:id="rId18"/>
    <p:sldId id="340" r:id="rId19"/>
    <p:sldId id="672" r:id="rId20"/>
    <p:sldId id="341" r:id="rId21"/>
    <p:sldId id="353" r:id="rId22"/>
    <p:sldId id="925" r:id="rId23"/>
    <p:sldId id="331" r:id="rId24"/>
    <p:sldId id="336" r:id="rId25"/>
    <p:sldId id="298" r:id="rId26"/>
    <p:sldId id="354" r:id="rId27"/>
    <p:sldId id="1325" r:id="rId28"/>
    <p:sldId id="337" r:id="rId29"/>
    <p:sldId id="673" r:id="rId30"/>
    <p:sldId id="362" r:id="rId31"/>
    <p:sldId id="1340" r:id="rId32"/>
    <p:sldId id="356" r:id="rId33"/>
    <p:sldId id="321" r:id="rId34"/>
    <p:sldId id="1338" r:id="rId35"/>
    <p:sldId id="360" r:id="rId36"/>
    <p:sldId id="361" r:id="rId37"/>
    <p:sldId id="363" r:id="rId38"/>
    <p:sldId id="364" r:id="rId39"/>
    <p:sldId id="365" r:id="rId40"/>
    <p:sldId id="366" r:id="rId41"/>
    <p:sldId id="367" r:id="rId42"/>
    <p:sldId id="332" r:id="rId43"/>
    <p:sldId id="333" r:id="rId44"/>
    <p:sldId id="1339" r:id="rId45"/>
    <p:sldId id="1342" r:id="rId46"/>
    <p:sldId id="309" r:id="rId47"/>
    <p:sldId id="301" r:id="rId48"/>
    <p:sldId id="302" r:id="rId49"/>
    <p:sldId id="303" r:id="rId50"/>
    <p:sldId id="304" r:id="rId51"/>
    <p:sldId id="1327" r:id="rId52"/>
    <p:sldId id="305" r:id="rId53"/>
    <p:sldId id="314" r:id="rId54"/>
    <p:sldId id="315" r:id="rId55"/>
    <p:sldId id="307" r:id="rId56"/>
    <p:sldId id="415" r:id="rId57"/>
    <p:sldId id="345" r:id="rId58"/>
    <p:sldId id="1332" r:id="rId59"/>
    <p:sldId id="312" r:id="rId60"/>
    <p:sldId id="347" r:id="rId61"/>
    <p:sldId id="346" r:id="rId62"/>
    <p:sldId id="407" r:id="rId63"/>
    <p:sldId id="406" r:id="rId64"/>
    <p:sldId id="310" r:id="rId65"/>
    <p:sldId id="348" r:id="rId66"/>
    <p:sldId id="1329" r:id="rId67"/>
    <p:sldId id="322" r:id="rId68"/>
    <p:sldId id="133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936195-3772-C144-A7DB-859E441E6D81}">
          <p14:sldIdLst>
            <p14:sldId id="256"/>
            <p14:sldId id="1320"/>
            <p14:sldId id="1333"/>
            <p14:sldId id="1341"/>
            <p14:sldId id="1345"/>
            <p14:sldId id="1351"/>
            <p14:sldId id="1322"/>
            <p14:sldId id="1301"/>
            <p14:sldId id="986"/>
            <p14:sldId id="984"/>
            <p14:sldId id="1337"/>
            <p14:sldId id="1343"/>
            <p14:sldId id="1344"/>
            <p14:sldId id="1288"/>
            <p14:sldId id="334"/>
            <p14:sldId id="671"/>
            <p14:sldId id="338"/>
            <p14:sldId id="340"/>
            <p14:sldId id="672"/>
            <p14:sldId id="341"/>
            <p14:sldId id="353"/>
            <p14:sldId id="925"/>
            <p14:sldId id="331"/>
            <p14:sldId id="336"/>
            <p14:sldId id="298"/>
            <p14:sldId id="354"/>
            <p14:sldId id="1325"/>
            <p14:sldId id="337"/>
            <p14:sldId id="673"/>
            <p14:sldId id="362"/>
            <p14:sldId id="1340"/>
            <p14:sldId id="356"/>
          </p14:sldIdLst>
        </p14:section>
        <p14:section name="Privacy" id="{D5B3C8D3-7E91-144F-9AC8-AE8F50E40452}">
          <p14:sldIdLst>
            <p14:sldId id="321"/>
            <p14:sldId id="1338"/>
            <p14:sldId id="360"/>
            <p14:sldId id="361"/>
            <p14:sldId id="363"/>
            <p14:sldId id="364"/>
            <p14:sldId id="365"/>
            <p14:sldId id="366"/>
            <p14:sldId id="367"/>
            <p14:sldId id="332"/>
            <p14:sldId id="333"/>
            <p14:sldId id="1339"/>
          </p14:sldIdLst>
        </p14:section>
        <p14:section name="Fairness" id="{E63C7131-7609-234B-88E6-12F84EC95249}">
          <p14:sldIdLst>
            <p14:sldId id="1342"/>
            <p14:sldId id="309"/>
            <p14:sldId id="301"/>
            <p14:sldId id="302"/>
            <p14:sldId id="303"/>
            <p14:sldId id="304"/>
            <p14:sldId id="1327"/>
            <p14:sldId id="305"/>
            <p14:sldId id="314"/>
            <p14:sldId id="315"/>
            <p14:sldId id="307"/>
            <p14:sldId id="415"/>
            <p14:sldId id="345"/>
            <p14:sldId id="1332"/>
            <p14:sldId id="312"/>
            <p14:sldId id="347"/>
            <p14:sldId id="346"/>
            <p14:sldId id="407"/>
            <p14:sldId id="406"/>
            <p14:sldId id="310"/>
            <p14:sldId id="348"/>
            <p14:sldId id="1329"/>
            <p14:sldId id="322"/>
            <p14:sldId id="1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6"/>
    <p:restoredTop sz="77347"/>
  </p:normalViewPr>
  <p:slideViewPr>
    <p:cSldViewPr snapToGrid="0" snapToObjects="1">
      <p:cViewPr varScale="1">
        <p:scale>
          <a:sx n="97" d="100"/>
          <a:sy n="97" d="100"/>
        </p:scale>
        <p:origin x="1120" y="20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4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6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1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gowatchpenn/GerryFair" TargetMode="External"/><Relationship Id="rId2" Type="http://schemas.openxmlformats.org/officeDocument/2006/relationships/hyperlink" Target="https://fairlear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r>
              <a:rPr lang="en-US" sz="3600"/>
              <a:t>Lecture 22</a:t>
            </a:r>
            <a:endParaRPr lang="en-US" sz="3600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0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654B4-4E7C-E3A4-040B-A8288C2987D3}"/>
              </a:ext>
            </a:extLst>
          </p:cNvPr>
          <p:cNvSpPr txBox="1"/>
          <p:nvPr/>
        </p:nvSpPr>
        <p:spPr>
          <a:xfrm>
            <a:off x="9314639" y="2066362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Where is the data from?</a:t>
            </a:r>
          </a:p>
        </p:txBody>
      </p:sp>
    </p:spTree>
    <p:extLst>
      <p:ext uri="{BB962C8B-B14F-4D97-AF65-F5344CB8AC3E}">
        <p14:creationId xmlns:p14="http://schemas.microsoft.com/office/powerpoint/2010/main" val="208274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654B4-4E7C-E3A4-040B-A8288C2987D3}"/>
              </a:ext>
            </a:extLst>
          </p:cNvPr>
          <p:cNvSpPr txBox="1"/>
          <p:nvPr/>
        </p:nvSpPr>
        <p:spPr>
          <a:xfrm>
            <a:off x="9314639" y="2066362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Where is the data from?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B94FD9-F34F-157B-98B5-A84131A2E657}"/>
              </a:ext>
            </a:extLst>
          </p:cNvPr>
          <p:cNvSpPr txBox="1"/>
          <p:nvPr/>
        </p:nvSpPr>
        <p:spPr>
          <a:xfrm>
            <a:off x="200273" y="3550364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The impact of deployment.</a:t>
            </a:r>
          </a:p>
        </p:txBody>
      </p:sp>
    </p:spTree>
    <p:extLst>
      <p:ext uri="{BB962C8B-B14F-4D97-AF65-F5344CB8AC3E}">
        <p14:creationId xmlns:p14="http://schemas.microsoft.com/office/powerpoint/2010/main" val="186287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9B-5562-E346-A0BD-F307CD08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4C545-DEE1-D04F-B5F8-0F04FB620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F530-BD63-8748-81F6-D172CB61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964"/>
            <a:ext cx="10515600" cy="233217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Modern ML is driven by </a:t>
            </a:r>
            <a:r>
              <a:rPr lang="en-US" sz="4800" b="1" dirty="0">
                <a:solidFill>
                  <a:schemeClr val="accent1"/>
                </a:solidFill>
              </a:rPr>
              <a:t>data</a:t>
            </a:r>
            <a:r>
              <a:rPr lang="en-US" sz="4800" dirty="0"/>
              <a:t>.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564761-9499-914D-8805-83ADBE9CA11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3321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Where does </a:t>
            </a:r>
            <a:r>
              <a:rPr lang="en-US" sz="4800" b="1" dirty="0">
                <a:solidFill>
                  <a:schemeClr val="accent1"/>
                </a:solidFill>
              </a:rPr>
              <a:t>data </a:t>
            </a:r>
            <a:r>
              <a:rPr lang="en-US" sz="4800" dirty="0"/>
              <a:t>come from?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40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1E8BB-D035-F843-9350-785A4595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3" y="3429000"/>
            <a:ext cx="2774916" cy="987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D667D-4B1F-0248-A72E-EC46690211A2}"/>
              </a:ext>
            </a:extLst>
          </p:cNvPr>
          <p:cNvSpPr txBox="1"/>
          <p:nvPr/>
        </p:nvSpPr>
        <p:spPr>
          <a:xfrm>
            <a:off x="201533" y="136910"/>
            <a:ext cx="117889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CAPTCHA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ompletely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utomated </a:t>
            </a:r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dirty="0"/>
              <a:t>ublic </a:t>
            </a:r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uring test to tell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omputers and </a:t>
            </a:r>
            <a:r>
              <a:rPr lang="en-US" sz="2800" b="1" dirty="0">
                <a:solidFill>
                  <a:srgbClr val="FF0000"/>
                </a:solidFill>
              </a:rPr>
              <a:t>H</a:t>
            </a:r>
            <a:r>
              <a:rPr lang="en-US" sz="2800" dirty="0"/>
              <a:t>umans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part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26439" y="3102581"/>
            <a:ext cx="1157364" cy="46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26439" y="4096976"/>
            <a:ext cx="1157364" cy="3578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87285" y="2782641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Humans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1364" y="4123842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Bots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765289" y="2736428"/>
            <a:ext cx="1350628" cy="563525"/>
          </a:xfrm>
          <a:prstGeom prst="wedgeRectCallout">
            <a:avLst>
              <a:gd name="adj1" fmla="val -72004"/>
              <a:gd name="adj2" fmla="val 1721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17768" y="2745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V4XBG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7817768" y="4173094"/>
            <a:ext cx="1350628" cy="563525"/>
          </a:xfrm>
          <a:prstGeom prst="wedgeRectCallout">
            <a:avLst>
              <a:gd name="adj1" fmla="val -70429"/>
              <a:gd name="adj2" fmla="val 589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65496" y="4441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853643" y="4193246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12112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31" grpId="0" animBg="1"/>
      <p:bldP spid="34" grpId="0"/>
      <p:bldP spid="35" grpId="0" animBg="1"/>
      <p:bldP spid="3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335862" y="1169728"/>
            <a:ext cx="102217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Roughly 200 million CAPTCHAs are typed every day*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834369" y="2077152"/>
            <a:ext cx="72247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10s of human time per CAPTCHA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0628718" y="6596390"/>
            <a:ext cx="15632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1100" b="0" dirty="0">
                <a:solidFill>
                  <a:schemeClr val="tx2"/>
                </a:solidFill>
                <a:latin typeface="Calibri" charset="0"/>
              </a:rPr>
              <a:t>*statistics around 2011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3220" y="4265831"/>
            <a:ext cx="1038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Can we utilize this wasted human computation power?</a:t>
            </a:r>
          </a:p>
        </p:txBody>
      </p:sp>
    </p:spTree>
    <p:extLst>
      <p:ext uri="{BB962C8B-B14F-4D97-AF65-F5344CB8AC3E}">
        <p14:creationId xmlns:p14="http://schemas.microsoft.com/office/powerpoint/2010/main" val="28735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705" y="6519446"/>
            <a:ext cx="9820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von </a:t>
            </a:r>
            <a:r>
              <a:rPr lang="en-US" sz="1600" dirty="0" err="1"/>
              <a:t>Ahn</a:t>
            </a:r>
            <a:r>
              <a:rPr lang="en-US" sz="1600" dirty="0"/>
              <a:t> et al. </a:t>
            </a:r>
            <a:r>
              <a:rPr lang="en-US" sz="1600" dirty="0" err="1"/>
              <a:t>reCaptcha</a:t>
            </a:r>
            <a:r>
              <a:rPr lang="en-US" sz="1600" dirty="0"/>
              <a:t>: Human-based Character Recognition via Web Security Measures. Science, September 2008</a:t>
            </a:r>
          </a:p>
        </p:txBody>
      </p:sp>
      <p:pic>
        <p:nvPicPr>
          <p:cNvPr id="9" name="Picture 4" descr="recaptchaLogoFinal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568" y="125696"/>
            <a:ext cx="1499523" cy="83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176AF-1012-BA41-9431-396B89C4C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14" y="2822078"/>
            <a:ext cx="3671777" cy="152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68" y="1068765"/>
            <a:ext cx="3926958" cy="3357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614" y="4488105"/>
            <a:ext cx="350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1: an OCR task to solve</a:t>
            </a:r>
            <a:br>
              <a:rPr lang="en-US" dirty="0"/>
            </a:br>
            <a:r>
              <a:rPr lang="en-US" dirty="0"/>
              <a:t>Word 2: tell apart humans and bots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998" y="1441050"/>
            <a:ext cx="5811469" cy="3227931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4791418" y="2531132"/>
            <a:ext cx="963113" cy="963113"/>
          </a:xfrm>
          <a:prstGeom prst="plus">
            <a:avLst>
              <a:gd name="adj" fmla="val 3966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8725" y="5394302"/>
            <a:ext cx="9282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reCAPTCHA</a:t>
            </a:r>
            <a:r>
              <a:rPr lang="en-US" sz="2800" dirty="0"/>
              <a:t> has completely digitized the archives of The New York Times and books from Google Books, as of 2011” </a:t>
            </a:r>
          </a:p>
        </p:txBody>
      </p:sp>
    </p:spTree>
    <p:extLst>
      <p:ext uri="{BB962C8B-B14F-4D97-AF65-F5344CB8AC3E}">
        <p14:creationId xmlns:p14="http://schemas.microsoft.com/office/powerpoint/2010/main" val="23823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recognizing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acquired </a:t>
            </a:r>
            <a:r>
              <a:rPr lang="en-US" dirty="0" err="1"/>
              <a:t>reCAPTCHA</a:t>
            </a:r>
            <a:r>
              <a:rPr lang="en-US" dirty="0"/>
              <a:t> in 2009.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94B7F-4788-6B4E-8031-42958412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19" y="2285743"/>
            <a:ext cx="2921475" cy="4230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9" y="3065698"/>
            <a:ext cx="5099801" cy="180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44" y="2285743"/>
            <a:ext cx="2820127" cy="423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9" y="7110988"/>
            <a:ext cx="12192000" cy="22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Homework 5 is due Dec 2 (Friday)</a:t>
            </a:r>
          </a:p>
          <a:p>
            <a:endParaRPr lang="en-US" dirty="0"/>
          </a:p>
          <a:p>
            <a:r>
              <a:rPr lang="en-US" dirty="0"/>
              <a:t>Exam 2 will be on Dec 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2"/>
            <a:r>
              <a:rPr lang="en-US" dirty="0"/>
              <a:t>Note though knowledge is cumulative, so we still assume you know the concepts earlier</a:t>
            </a:r>
          </a:p>
          <a:p>
            <a:pPr lvl="1"/>
            <a:r>
              <a:rPr lang="en-US" dirty="0"/>
              <a:t>Format / logistics will be similar with what we have in Exam 1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Dec 6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F165D-41C0-FB42-89D7-1BAF50FB51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49" y="1143403"/>
            <a:ext cx="10959101" cy="4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6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90" y="1719898"/>
            <a:ext cx="11177270" cy="2852737"/>
          </a:xfrm>
        </p:spPr>
        <p:txBody>
          <a:bodyPr/>
          <a:lstStyle/>
          <a:p>
            <a:r>
              <a:rPr lang="en-US" dirty="0"/>
              <a:t>Data is often generated by humans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5BB0-CDB6-1E4B-8189-BD8FB961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Explicitly: Human Labelers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DA93D0-7CFA-9B46-97BE-F356B28A6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Amazon Mechanical Turk: Artificial Artificial Intelligence</a:t>
            </a:r>
          </a:p>
          <a:p>
            <a:pPr lvl="1"/>
            <a:r>
              <a:rPr lang="en-US" dirty="0"/>
              <a:t>A marketplace to collect data from humans</a:t>
            </a:r>
          </a:p>
          <a:p>
            <a:pPr lvl="1"/>
            <a:r>
              <a:rPr lang="en-US" dirty="0"/>
              <a:t>E.g., ImageNet has utilized this platform to collect image labels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6BE80-7CA0-9D4D-899B-C30E7A894E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633" y="3182503"/>
            <a:ext cx="9964992" cy="91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5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355" y="2854698"/>
            <a:ext cx="2266021" cy="151068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51" y="4397161"/>
            <a:ext cx="1873667" cy="499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16" y="5650040"/>
            <a:ext cx="2182583" cy="895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226" y="1720212"/>
            <a:ext cx="3888836" cy="1151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809" y="2302362"/>
            <a:ext cx="2684595" cy="20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217" y="5912500"/>
            <a:ext cx="3333474" cy="56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78" y="4419448"/>
            <a:ext cx="3008742" cy="603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589" y="3883538"/>
            <a:ext cx="1288301" cy="1288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8136" y="-2112"/>
            <a:ext cx="1611146" cy="107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06" y="5061865"/>
            <a:ext cx="1524584" cy="1176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584" y="3155989"/>
            <a:ext cx="1354206" cy="1455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764" y="3352181"/>
            <a:ext cx="1923045" cy="107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17" y="60533"/>
            <a:ext cx="2162002" cy="1226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7" y="4987951"/>
            <a:ext cx="2137876" cy="9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109" y="1232661"/>
            <a:ext cx="2231398" cy="7515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820" y="2289610"/>
            <a:ext cx="2122797" cy="792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6628" y="975970"/>
            <a:ext cx="1450136" cy="14501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665" y="2763888"/>
            <a:ext cx="846150" cy="846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D038C4-296D-034A-8EE9-F6BD6ADA980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436" y="934976"/>
            <a:ext cx="2540000" cy="144145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647EC2E-5F36-4447-A4CF-7382A134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87" y="9792"/>
            <a:ext cx="10515600" cy="1325563"/>
          </a:xfrm>
        </p:spPr>
        <p:txBody>
          <a:bodyPr/>
          <a:lstStyle/>
          <a:p>
            <a:r>
              <a:rPr lang="en-US" dirty="0"/>
              <a:t>Implicitly…</a:t>
            </a:r>
          </a:p>
        </p:txBody>
      </p:sp>
    </p:spTree>
    <p:extLst>
      <p:ext uri="{BB962C8B-B14F-4D97-AF65-F5344CB8AC3E}">
        <p14:creationId xmlns:p14="http://schemas.microsoft.com/office/powerpoint/2010/main" val="15459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858617" y="2936806"/>
            <a:ext cx="10515600" cy="2411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/>
              <a:t>But?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968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en-US" dirty="0"/>
              <a:t>Task: Acquire Image Labels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Otterbacher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200"/>
            <a:ext cx="10515600" cy="1225826"/>
          </a:xfrm>
        </p:spPr>
        <p:txBody>
          <a:bodyPr>
            <a:normAutofit/>
          </a:bodyPr>
          <a:lstStyle/>
          <a:p>
            <a:r>
              <a:rPr lang="en-US" dirty="0"/>
              <a:t>Label distributions are different for images of different gender/race</a:t>
            </a:r>
          </a:p>
          <a:p>
            <a:pPr lvl="1"/>
            <a:r>
              <a:rPr lang="en-US" dirty="0"/>
              <a:t>Female images receive more labels related to the “attractiveness”.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854"/>
            <a:ext cx="12192000" cy="2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676400" y="3142215"/>
            <a:ext cx="10515600" cy="1514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>
                <a:solidFill>
                  <a:srgbClr val="FF0000"/>
                </a:solidFill>
              </a:rPr>
              <a:t>Bad</a:t>
            </a:r>
            <a:r>
              <a:rPr lang="en-US" sz="4800" dirty="0"/>
              <a:t>: ML becomes an amplifier of human biases</a:t>
            </a:r>
          </a:p>
        </p:txBody>
      </p:sp>
    </p:spTree>
    <p:extLst>
      <p:ext uri="{BB962C8B-B14F-4D97-AF65-F5344CB8AC3E}">
        <p14:creationId xmlns:p14="http://schemas.microsoft.com/office/powerpoint/2010/main" val="4265974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DF36-9A6A-C047-832C-D6F05EDD9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470E2-ECB7-CF45-ADDB-014C4590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09411"/>
            <a:ext cx="11049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545" y="276979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757" y="1379800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327" y="2960649"/>
            <a:ext cx="4299555" cy="2006459"/>
          </a:xfrm>
          <a:prstGeom prst="rect">
            <a:avLst/>
          </a:prstGeom>
        </p:spPr>
      </p:pic>
      <p:pic>
        <p:nvPicPr>
          <p:cNvPr id="1030" name="Picture 6" descr="NNN / Racist Robots and Bloodthirsty Crowds">
            <a:extLst>
              <a:ext uri="{FF2B5EF4-FFF2-40B4-BE49-F238E27FC236}">
                <a16:creationId xmlns:a16="http://schemas.microsoft.com/office/drawing/2014/main" id="{FB378732-ED80-8A00-8CAE-9072D286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82" y="4366747"/>
            <a:ext cx="5811520" cy="222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 learn from the best ;) : r/Tay_Tweets">
            <a:extLst>
              <a:ext uri="{FF2B5EF4-FFF2-40B4-BE49-F238E27FC236}">
                <a16:creationId xmlns:a16="http://schemas.microsoft.com/office/drawing/2014/main" id="{C8F2ED21-016D-0107-35A5-06C9B072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79" y="2482937"/>
            <a:ext cx="4739021" cy="322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50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5C87A-3380-A448-A443-88456423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05" y="2723941"/>
            <a:ext cx="7776307" cy="2376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3F1C3-1644-4B48-AA30-C9DE02F540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0" y="0"/>
            <a:ext cx="5831222" cy="2483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E9492-BEF3-6038-9A4E-F92505D21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8743"/>
            <a:ext cx="12192000" cy="12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4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A251-98E2-8448-BB8F-448C7EA4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6B34-E702-B242-A4A0-0D49D4399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also privacy concerns…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14202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7FD853-DA75-543D-EF80-F7093814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3" y="1023346"/>
            <a:ext cx="10386226" cy="1874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3C365-C3D1-C03F-99FF-E52A1B6B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68" y="4066015"/>
            <a:ext cx="7132299" cy="22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66247" y="4071947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humans?</a:t>
            </a: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E.g., 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7119061" cy="132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58E6A-C0D3-BB47-878A-F34D51B6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24" y="2539370"/>
            <a:ext cx="5936566" cy="6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37EE-F6ED-714C-85F0-8C45A9F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(characterized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en-US" dirty="0"/>
                  <a:t>Forward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learn the weights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6EBF043-4DB4-6942-B857-8AD2622437DD}"/>
              </a:ext>
            </a:extLst>
          </p:cNvPr>
          <p:cNvGrpSpPr/>
          <p:nvPr/>
        </p:nvGrpSpPr>
        <p:grpSpPr>
          <a:xfrm>
            <a:off x="7944427" y="1842351"/>
            <a:ext cx="4043103" cy="2459131"/>
            <a:chOff x="7179730" y="1825247"/>
            <a:chExt cx="4638348" cy="28211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250CB8-CB25-014F-89C0-B86DBAB09660}"/>
                </a:ext>
              </a:extLst>
            </p:cNvPr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32C696E-CE97-6949-B999-84FBDFB03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558204B-766E-2D49-B9AB-BCBC5251A8E0}"/>
                  </a:ext>
                </a:extLst>
              </p:cNvPr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596087-491E-5F4E-8B45-BC0372C41504}"/>
                </a:ext>
              </a:extLst>
            </p:cNvPr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8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/>
          </a:bodyPr>
          <a:lstStyle/>
          <a:p>
            <a:r>
              <a:rPr lang="en-US" dirty="0"/>
              <a:t>I have provided our exam distribution for Exam1 on Piazza.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the private information 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4432-AF8B-6604-C751-C63425A7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2403173"/>
            <a:ext cx="8667758" cy="26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students’ grades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endParaRPr lang="en-US" dirty="0"/>
          </a:p>
          <a:p>
            <a:r>
              <a:rPr lang="en-US" dirty="0"/>
              <a:t>The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355C-1EFA-8204-B2A0-93C3C63E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A9F8B-3F38-F342-AAFC-B137A58B7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3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</p:txBody>
      </p:sp>
      <p:pic>
        <p:nvPicPr>
          <p:cNvPr id="4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816" y="2373362"/>
            <a:ext cx="7807336" cy="43984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BCC512-767A-044A-B897-6F13B10D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 and Grapes Experiments</a:t>
            </a:r>
          </a:p>
        </p:txBody>
      </p:sp>
    </p:spTree>
    <p:extLst>
      <p:ext uri="{BB962C8B-B14F-4D97-AF65-F5344CB8AC3E}">
        <p14:creationId xmlns:p14="http://schemas.microsoft.com/office/powerpoint/2010/main" val="21241572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0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9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0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5117" cy="5125302"/>
          </a:xfrm>
        </p:spPr>
        <p:txBody>
          <a:bodyPr>
            <a:normAutofit/>
          </a:bodyPr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 me an operational definition of fairness, I’ll implement a system that satisfy it!</a:t>
            </a:r>
          </a:p>
          <a:p>
            <a:pPr lvl="1"/>
            <a:endParaRPr lang="en-US" dirty="0"/>
          </a:p>
          <a:p>
            <a:r>
              <a:rPr lang="en-US" dirty="0"/>
              <a:t>One potential approach:</a:t>
            </a:r>
          </a:p>
          <a:p>
            <a:pPr lvl="1"/>
            <a:r>
              <a:rPr lang="en-US" dirty="0"/>
              <a:t>Minimize error subject to fairness constraints (Recall regularizations)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dirty="0"/>
              <a:t>Several recent research and open-source libraries are done this way</a:t>
            </a:r>
          </a:p>
          <a:p>
            <a:pPr lvl="2"/>
            <a:r>
              <a:rPr lang="en-US" dirty="0">
                <a:hlinkClick r:id="rId2"/>
              </a:rPr>
              <a:t>Fairlearn</a:t>
            </a:r>
            <a:r>
              <a:rPr lang="en-US" dirty="0"/>
              <a:t>: A toolkit for assessing and improving fairness in AI</a:t>
            </a:r>
          </a:p>
          <a:p>
            <a:pPr lvl="2"/>
            <a:r>
              <a:rPr lang="en-US" dirty="0">
                <a:hlinkClick r:id="rId3"/>
              </a:rPr>
              <a:t>GerryFair</a:t>
            </a:r>
            <a:r>
              <a:rPr lang="en-US" dirty="0"/>
              <a:t>: Auditing and Learning for Subgroup Fairness</a:t>
            </a:r>
          </a:p>
          <a:p>
            <a:pPr lvl="2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/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subject to </a:t>
                </a:r>
                <a:r>
                  <a:rPr lang="en-US" sz="2000" dirty="0">
                    <a:solidFill>
                      <a:srgbClr val="FFFF00"/>
                    </a:solidFill>
                  </a:rPr>
                  <a:t>fairness constraints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  <a:blipFill>
                <a:blip r:embed="rId4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/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∗[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fairness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violations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E0AC26-C780-F14C-BC2F-E43ED7F8DE20}"/>
              </a:ext>
            </a:extLst>
          </p:cNvPr>
          <p:cNvCxnSpPr>
            <a:cxnSpLocks/>
          </p:cNvCxnSpPr>
          <p:nvPr/>
        </p:nvCxnSpPr>
        <p:spPr>
          <a:xfrm>
            <a:off x="5093153" y="4707235"/>
            <a:ext cx="78814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1F60-CEEB-7A46-9C29-E8CADD7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define fairness?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74A4-122B-544A-965B-7BCD6D7EA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0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Probation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EB21F774-75DE-8A4D-B611-8948A878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14" y="2912317"/>
            <a:ext cx="3411446" cy="325638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F2F1E52-0576-6C40-B41B-752BA09A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52" y="2920583"/>
            <a:ext cx="3411446" cy="3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30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927652" y="2663502"/>
            <a:ext cx="10621617" cy="2243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Impossibility Result [Kleinberg et al. 2017]</a:t>
            </a:r>
          </a:p>
          <a:p>
            <a:pPr marL="0" indent="0">
              <a:buNone/>
            </a:pPr>
            <a:r>
              <a:rPr lang="en-US" sz="3200" dirty="0"/>
              <a:t>The above fairness conditions (together with similar variations)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838956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  <a:blipFill>
                <a:blip r:embed="rId2"/>
                <a:stretch>
                  <a:fillRect l="-1005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2017]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56976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0B8E3-8FD7-9242-AF91-085EDB98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5" y="2381794"/>
            <a:ext cx="9292555" cy="26066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20128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1567581"/>
            <a:ext cx="9811871" cy="5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487912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pPr lvl="1"/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See more in LFD 7.5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(Steepest descent, conjugate gradient, higher-order optimization)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1115321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when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368C2-FECF-A948-9270-794935EDDC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166" y="2444601"/>
            <a:ext cx="3372954" cy="23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3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45" y="3429000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7904" cy="1325563"/>
          </a:xfrm>
        </p:spPr>
        <p:txBody>
          <a:bodyPr/>
          <a:lstStyle/>
          <a:p>
            <a:r>
              <a:rPr lang="en-US" dirty="0"/>
              <a:t>Other Types of Fairness: 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67A95-6BC4-504F-A281-B416E62F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01" y="4224259"/>
            <a:ext cx="5781174" cy="107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68E3E-E029-AC4E-9530-9FF579E4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73" y="5737008"/>
            <a:ext cx="6855958" cy="8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77" y="1690688"/>
            <a:ext cx="4844885" cy="48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is a powerful tool to help extract patterns from data.</a:t>
            </a:r>
          </a:p>
          <a:p>
            <a:pPr lvl="1"/>
            <a:r>
              <a:rPr lang="en-US" dirty="0"/>
              <a:t>If you have data, ML might be able to help!</a:t>
            </a:r>
          </a:p>
          <a:p>
            <a:endParaRPr lang="en-US" dirty="0"/>
          </a:p>
          <a:p>
            <a:r>
              <a:rPr lang="en-US" dirty="0"/>
              <a:t>However, ML may also be an amplifier of human biases</a:t>
            </a:r>
          </a:p>
          <a:p>
            <a:pPr lvl="1"/>
            <a:r>
              <a:rPr lang="en-US" dirty="0"/>
              <a:t>Biases could creep in through many stages of the ML life cycle, such as data, task definition, model choice, parameter tuning, …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No silver bullet (yet)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</a:t>
            </a:r>
          </a:p>
          <a:p>
            <a:pPr lvl="1"/>
            <a:r>
              <a:rPr lang="en-US" dirty="0"/>
              <a:t>”Solving” the issues (if at all possible) requires communications among people in different disciplinaries</a:t>
            </a:r>
          </a:p>
        </p:txBody>
      </p:sp>
    </p:spTree>
    <p:extLst>
      <p:ext uri="{BB962C8B-B14F-4D97-AF65-F5344CB8AC3E}">
        <p14:creationId xmlns:p14="http://schemas.microsoft.com/office/powerpoint/2010/main" val="40567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new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  <a:p>
            <a:endParaRPr lang="en-US" dirty="0"/>
          </a:p>
          <a:p>
            <a:r>
              <a:rPr lang="en-US" dirty="0"/>
              <a:t>ACM FAT* (Fairness, Accountability, and Transparency)</a:t>
            </a:r>
          </a:p>
          <a:p>
            <a:r>
              <a:rPr lang="en-US" dirty="0"/>
              <a:t>AAAI/ACM AIES (AI, Ethics, and Society)</a:t>
            </a:r>
          </a:p>
        </p:txBody>
      </p:sp>
    </p:spTree>
    <p:extLst>
      <p:ext uri="{BB962C8B-B14F-4D97-AF65-F5344CB8AC3E}">
        <p14:creationId xmlns:p14="http://schemas.microsoft.com/office/powerpoint/2010/main" val="308044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E13A-DB49-F74D-A6B8-4A52C789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4C6A0-D4EB-4047-9D1C-E263EEFE7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90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Our 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4473-9DD3-3449-8BFF-EEAE7076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466" y="-1682682"/>
            <a:ext cx="10515600" cy="2852737"/>
          </a:xfrm>
        </p:spPr>
        <p:txBody>
          <a:bodyPr/>
          <a:lstStyle/>
          <a:p>
            <a:r>
              <a:rPr lang="en-US" dirty="0"/>
              <a:t>There are a lot more…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242AA-F8CB-9E4A-A71C-E9898F0E1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96C01-B18B-CF09-2828-C19450F9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95" y="1822770"/>
            <a:ext cx="9790580" cy="62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7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EF7A6-66B5-8E4A-B269-4F244C89A29B}"/>
              </a:ext>
            </a:extLst>
          </p:cNvPr>
          <p:cNvSpPr txBox="1"/>
          <p:nvPr/>
        </p:nvSpPr>
        <p:spPr>
          <a:xfrm>
            <a:off x="7130175" y="113906"/>
            <a:ext cx="495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For ML to have “positive” impacts, we need to be careful in every stage</a:t>
            </a:r>
          </a:p>
        </p:txBody>
      </p:sp>
    </p:spTree>
    <p:extLst>
      <p:ext uri="{BB962C8B-B14F-4D97-AF65-F5344CB8AC3E}">
        <p14:creationId xmlns:p14="http://schemas.microsoft.com/office/powerpoint/2010/main" val="313260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E49E48-D431-97FE-E09E-B432AFB1EDBD}"/>
              </a:ext>
            </a:extLst>
          </p:cNvPr>
          <p:cNvSpPr/>
          <p:nvPr/>
        </p:nvSpPr>
        <p:spPr>
          <a:xfrm>
            <a:off x="1499666" y="5335260"/>
            <a:ext cx="6813062" cy="14131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u="sng" dirty="0">
                <a:solidFill>
                  <a:schemeClr val="tx1"/>
                </a:solidFill>
              </a:rPr>
              <a:t>Key assumption of ML</a:t>
            </a:r>
            <a:br>
              <a:rPr lang="en-US" sz="1200" u="sng" dirty="0">
                <a:solidFill>
                  <a:schemeClr val="tx1"/>
                </a:solidFill>
              </a:rPr>
            </a:br>
            <a:br>
              <a:rPr lang="en-US" sz="1200" u="sng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Training</a:t>
            </a:r>
            <a:r>
              <a:rPr lang="en-US" sz="2400" dirty="0"/>
              <a:t> data points and </a:t>
            </a:r>
            <a:r>
              <a:rPr lang="en-US" sz="2400" dirty="0">
                <a:solidFill>
                  <a:schemeClr val="accent2"/>
                </a:solidFill>
              </a:rPr>
              <a:t>testing</a:t>
            </a:r>
            <a:r>
              <a:rPr lang="en-US" sz="2400" dirty="0"/>
              <a:t> data points are </a:t>
            </a:r>
            <a:r>
              <a:rPr lang="en-US" sz="2400" dirty="0" err="1">
                <a:solidFill>
                  <a:srgbClr val="C00000"/>
                </a:solidFill>
              </a:rPr>
              <a:t>i.i.d.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drawn from </a:t>
            </a:r>
            <a:r>
              <a:rPr lang="en-US" sz="2400" dirty="0">
                <a:solidFill>
                  <a:srgbClr val="C00000"/>
                </a:solidFill>
              </a:rPr>
              <a:t>the same </a:t>
            </a:r>
            <a:r>
              <a:rPr lang="en-US" sz="2400" dirty="0"/>
              <a:t>(unknown) 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60545</TotalTime>
  <Words>2233</Words>
  <Application>Microsoft Macintosh PowerPoint</Application>
  <PresentationFormat>Widescreen</PresentationFormat>
  <Paragraphs>407</Paragraphs>
  <Slides>68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Neural Network</vt:lpstr>
      <vt:lpstr>Deep Neural Network</vt:lpstr>
      <vt:lpstr>Some Techniques in Improving Deep Learning</vt:lpstr>
      <vt:lpstr>Machine Learning Lifecycle</vt:lpstr>
      <vt:lpstr>Machine Learning Lifecycle</vt:lpstr>
      <vt:lpstr>Classification</vt:lpstr>
      <vt:lpstr>Strategic Classification</vt:lpstr>
      <vt:lpstr>Machine Learning Lifecycle</vt:lpstr>
      <vt:lpstr>Machine Learning Lifecycle</vt:lpstr>
      <vt:lpstr>Machine Learning Lifecycle</vt:lpstr>
      <vt:lpstr>Today’s Lecture</vt:lpstr>
      <vt:lpstr>Modern ML is driven by data. </vt:lpstr>
      <vt:lpstr>PowerPoint Presentation</vt:lpstr>
      <vt:lpstr>PowerPoint Presentation</vt:lpstr>
      <vt:lpstr>PowerPoint Presentation</vt:lpstr>
      <vt:lpstr>More than recognizing text</vt:lpstr>
      <vt:lpstr>PowerPoint Presentation</vt:lpstr>
      <vt:lpstr>Data is often generated by humans</vt:lpstr>
      <vt:lpstr>Explicitly: Human Labelers</vt:lpstr>
      <vt:lpstr>Implicitly…</vt:lpstr>
      <vt:lpstr>Data (labeled or generated by humans)  is the main driving force of ML</vt:lpstr>
      <vt:lpstr>Task: Acquire Image Labels [Otterbacher et al. 2019]</vt:lpstr>
      <vt:lpstr>Data (labeled or generated by humans)  is the main driving force of ML</vt:lpstr>
      <vt:lpstr>PowerPoint Presentation</vt:lpstr>
      <vt:lpstr>Microsoft Release a Twitter Chatbot in 2016</vt:lpstr>
      <vt:lpstr>PowerPoint Presentation</vt:lpstr>
      <vt:lpstr>There are also privacy concerns…</vt:lpstr>
      <vt:lpstr>PowerPoint Presentation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 on Fairness</vt:lpstr>
      <vt:lpstr>Cucumbers and Grapes Experiments</vt:lpstr>
      <vt:lpstr>PowerPoint Presentation</vt:lpstr>
      <vt:lpstr>PowerPoint Presentation</vt:lpstr>
      <vt:lpstr>Example: Loan Applications</vt:lpstr>
      <vt:lpstr>What should we do?</vt:lpstr>
      <vt:lpstr>How should we define fairness?</vt:lpstr>
      <vt:lpstr>Another Example: Probation Decisions</vt:lpstr>
      <vt:lpstr>Controversy and Debates</vt:lpstr>
      <vt:lpstr>Controversy and Debates</vt:lpstr>
      <vt:lpstr>PowerPoint Presentation</vt:lpstr>
      <vt:lpstr>PowerPoint Presentation</vt:lpstr>
      <vt:lpstr>The Same Impossibility Results Applies to  Other Sets of Fairness Definitions</vt:lpstr>
      <vt:lpstr>The Same Impossibility Results Applies to  Other Sets of Fairness Definitions</vt:lpstr>
      <vt:lpstr>More Examples</vt:lpstr>
      <vt:lpstr>Stereotype Mirroring and Exaggeration</vt:lpstr>
      <vt:lpstr>Other Types of Fairness: Individual Fairness</vt:lpstr>
      <vt:lpstr>Other Types of Fairness: Counterfactual Fairness</vt:lpstr>
      <vt:lpstr>Other Types of Fairness: Procedural Fairness (Procedural Justice)</vt:lpstr>
      <vt:lpstr>Take-Aways</vt:lpstr>
      <vt:lpstr>An Emerging Research Agenda on  AI/ML + Humans/Society</vt:lpstr>
      <vt:lpstr>Course Wrap-Up</vt:lpstr>
      <vt:lpstr>Revisit Our Course Plan</vt:lpstr>
      <vt:lpstr>There are a lot more…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5203</cp:revision>
  <cp:lastPrinted>2020-04-16T16:21:56Z</cp:lastPrinted>
  <dcterms:created xsi:type="dcterms:W3CDTF">2017-08-24T15:35:37Z</dcterms:created>
  <dcterms:modified xsi:type="dcterms:W3CDTF">2022-12-01T06:04:35Z</dcterms:modified>
</cp:coreProperties>
</file>